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4" r:id="rId3"/>
    <p:sldId id="303" r:id="rId4"/>
    <p:sldId id="293" r:id="rId5"/>
    <p:sldId id="283" r:id="rId6"/>
    <p:sldId id="260" r:id="rId7"/>
    <p:sldId id="294" r:id="rId8"/>
    <p:sldId id="257" r:id="rId9"/>
    <p:sldId id="259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5" r:id="rId18"/>
    <p:sldId id="304" r:id="rId19"/>
    <p:sldId id="306" r:id="rId20"/>
    <p:sldId id="307" r:id="rId21"/>
    <p:sldId id="308" r:id="rId22"/>
    <p:sldId id="309" r:id="rId23"/>
    <p:sldId id="302" r:id="rId24"/>
    <p:sldId id="310" r:id="rId25"/>
    <p:sldId id="312" r:id="rId26"/>
    <p:sldId id="31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633D"/>
    <a:srgbClr val="7D7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30" autoAdjust="0"/>
  </p:normalViewPr>
  <p:slideViewPr>
    <p:cSldViewPr>
      <p:cViewPr varScale="1">
        <p:scale>
          <a:sx n="78" d="100"/>
          <a:sy n="78" d="100"/>
        </p:scale>
        <p:origin x="-149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A4D5B-A277-4445-BB31-DFDD8FBFA2D5}" type="datetimeFigureOut">
              <a:rPr lang="ru-RU" smtClean="0"/>
              <a:t>05.05.2017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4748E-001E-4A5D-8CC8-C548A9D15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84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</a:t>
            </a:r>
            <a:r>
              <a:rPr lang="ru-RU" baseline="0" dirty="0" smtClean="0"/>
              <a:t>каждому типу словаря по гиперссылке прикреплены слайды. По стрелкам идет возврат к 5-му слайду или  переход к другим слайдам. </a:t>
            </a:r>
          </a:p>
          <a:p>
            <a:r>
              <a:rPr lang="ru-RU" dirty="0" smtClean="0"/>
              <a:t>Раздел «И многое другое…» рассматривается в </a:t>
            </a:r>
            <a:r>
              <a:rPr lang="ru-RU" smtClean="0"/>
              <a:t>последнюю очередь.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4748E-001E-4A5D-8CC8-C548A9D150B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280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4748E-001E-4A5D-8CC8-C548A9D150B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21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slide" Target="slide22.xml"/><Relationship Id="rId5" Type="http://schemas.openxmlformats.org/officeDocument/2006/relationships/image" Target="../media/image38.png"/><Relationship Id="rId10" Type="http://schemas.microsoft.com/office/2007/relationships/hdphoto" Target="../media/hdphoto15.wdp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cbspechenga.ru/homepage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2.xml"/><Relationship Id="rId3" Type="http://schemas.openxmlformats.org/officeDocument/2006/relationships/slide" Target="slide15.xml"/><Relationship Id="rId7" Type="http://schemas.openxmlformats.org/officeDocument/2006/relationships/slide" Target="slide12.xml"/><Relationship Id="rId12" Type="http://schemas.openxmlformats.org/officeDocument/2006/relationships/slide" Target="slide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5" Type="http://schemas.openxmlformats.org/officeDocument/2006/relationships/slide" Target="slide6.xml"/><Relationship Id="rId10" Type="http://schemas.openxmlformats.org/officeDocument/2006/relationships/slide" Target="slide13.xml"/><Relationship Id="rId4" Type="http://schemas.openxmlformats.org/officeDocument/2006/relationships/slide" Target="slide10.xml"/><Relationship Id="rId9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spc="40" dirty="0">
                <a:solidFill>
                  <a:srgbClr val="7D7447"/>
                </a:solidFill>
                <a:latin typeface="Monotype Corsiva" panose="03010101010201010101" pitchFamily="66" charset="0"/>
              </a:rPr>
              <a:t>Словари раскрывают </a:t>
            </a:r>
            <a:r>
              <a:rPr lang="ru-RU" sz="6000" b="1" spc="40" dirty="0" smtClean="0">
                <a:solidFill>
                  <a:srgbClr val="7D7447"/>
                </a:solidFill>
                <a:latin typeface="Monotype Corsiva" panose="03010101010201010101" pitchFamily="66" charset="0"/>
              </a:rPr>
              <a:t>секреты русского языка</a:t>
            </a:r>
            <a:endParaRPr lang="ru-RU" sz="6000" b="1" spc="40" dirty="0">
              <a:solidFill>
                <a:srgbClr val="7D7447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3768" y="4766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6B633D"/>
                </a:solidFill>
                <a:latin typeface="Monotype Corsiva" panose="03010101010201010101" pitchFamily="66" charset="0"/>
              </a:rPr>
              <a:t>МБКПУ «</a:t>
            </a:r>
            <a:r>
              <a:rPr lang="ru-RU" sz="2000" dirty="0" err="1">
                <a:solidFill>
                  <a:srgbClr val="6B633D"/>
                </a:solidFill>
                <a:latin typeface="Monotype Corsiva" panose="03010101010201010101" pitchFamily="66" charset="0"/>
              </a:rPr>
              <a:t>Печенгское</a:t>
            </a:r>
            <a:r>
              <a:rPr lang="ru-RU" sz="2000" dirty="0">
                <a:solidFill>
                  <a:srgbClr val="6B633D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6B633D"/>
                </a:solidFill>
                <a:latin typeface="Monotype Corsiva" panose="03010101010201010101" pitchFamily="66" charset="0"/>
              </a:rPr>
              <a:t>межпоселенческое</a:t>
            </a:r>
            <a:r>
              <a:rPr lang="ru-RU" sz="2000" dirty="0">
                <a:solidFill>
                  <a:srgbClr val="6B633D"/>
                </a:solidFill>
                <a:latin typeface="Monotype Corsiva" panose="03010101010201010101" pitchFamily="66" charset="0"/>
              </a:rPr>
              <a:t> библиотечное объединение»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82396" y="486916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err="1" smtClean="0">
                <a:solidFill>
                  <a:srgbClr val="6B633D"/>
                </a:solidFill>
                <a:latin typeface="Monotype Corsiva" panose="03010101010201010101" pitchFamily="66" charset="0"/>
              </a:rPr>
              <a:t>Шмелёва</a:t>
            </a:r>
            <a:r>
              <a:rPr lang="ru-RU" sz="200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 Светлана Анатольевна,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главный библиограф отдела МБИ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Центральной детской библиотеки</a:t>
            </a:r>
            <a:endParaRPr lang="ru-RU" sz="2000" dirty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пос</a:t>
            </a:r>
            <a:r>
              <a:rPr lang="ru-RU" sz="2000" dirty="0">
                <a:solidFill>
                  <a:srgbClr val="6B633D"/>
                </a:solidFill>
                <a:latin typeface="Monotype Corsiva" panose="03010101010201010101" pitchFamily="66" charset="0"/>
              </a:rPr>
              <a:t>. Никель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2017 год</a:t>
            </a:r>
            <a:endParaRPr lang="ru-RU" sz="200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731551" y="3573016"/>
            <a:ext cx="914400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11977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Словообразовательный </a:t>
            </a:r>
            <a:r>
              <a:rPr lang="ru-RU" sz="32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</a:t>
            </a:r>
            <a:endParaRPr lang="ru-RU" sz="32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60975"/>
            <a:ext cx="7992888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в языке очень разнообразны по структуре. Слова, кроме корня,  могут включать в себя и приставку, и суффикс, и окончание.  Словарь показывает структуру слова, элементы, из которых оно состоит. 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      В словарной статье можно найти толкование некоторых непонятных слов, интересные факты, связанные как со словообразованием, так и с историей возникновения и употребления слов в русском языке.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720" y="3869121"/>
            <a:ext cx="1907282" cy="2440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869122"/>
            <a:ext cx="1595890" cy="2440198"/>
          </a:xfrm>
          <a:prstGeom prst="rect">
            <a:avLst/>
          </a:prstGeom>
        </p:spPr>
      </p:pic>
      <p:sp>
        <p:nvSpPr>
          <p:cNvPr id="7" name="Стрелка вправо 6">
            <a:hlinkClick r:id="rId5" action="ppaction://hlinksldjump"/>
          </p:cNvPr>
          <p:cNvSpPr/>
          <p:nvPr/>
        </p:nvSpPr>
        <p:spPr>
          <a:xfrm>
            <a:off x="8316416" y="6021288"/>
            <a:ext cx="360040" cy="288032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052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04664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Фразеологический </a:t>
            </a:r>
            <a:r>
              <a:rPr lang="ru-RU" sz="32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</a:t>
            </a:r>
            <a:endParaRPr lang="ru-RU" sz="32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25059"/>
            <a:ext cx="849694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В фразеологических словарях собраны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и систематизированы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не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отдельные слова, а устоявшиеся в русском языке словосочетания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- фразеологизмы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. Основная задача словаря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-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узнать их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происхождение и  овладеть нормами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употребления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фразеологизмов в речи. Каждый фразеологизм иллюстрируется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примером из литературы. Разновидностью фразеологических словарей являются словари «крылатых слов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». Авторами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данных словарей являются </a:t>
            </a:r>
            <a:r>
              <a:rPr lang="ru-RU" sz="2400" b="1" i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В.И. Даль, С.В. Максимов, Н.С. и М.Г. Ашукины, А.И. Молотков, В.П. </a:t>
            </a:r>
            <a:r>
              <a:rPr lang="ru-RU" sz="2400" b="1" i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Жуков. </a:t>
            </a:r>
            <a:endParaRPr lang="ru-RU" sz="24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Словарные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статьи расположены в алфавитном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порядке. </a:t>
            </a:r>
            <a:endParaRPr lang="ru-RU" sz="24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696" y="3994633"/>
            <a:ext cx="1611206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176" y="4015496"/>
            <a:ext cx="1794431" cy="23372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5971" y="3867797"/>
            <a:ext cx="1787160" cy="2532020"/>
          </a:xfrm>
          <a:prstGeom prst="rect">
            <a:avLst/>
          </a:prstGeom>
        </p:spPr>
      </p:pic>
      <p:sp>
        <p:nvSpPr>
          <p:cNvPr id="10" name="Стрелка вправо 9">
            <a:hlinkClick r:id="rId8" action="ppaction://hlinksldjump"/>
          </p:cNvPr>
          <p:cNvSpPr/>
          <p:nvPr/>
        </p:nvSpPr>
        <p:spPr>
          <a:xfrm>
            <a:off x="8172400" y="6003134"/>
            <a:ext cx="432048" cy="349609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643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2004" y="38585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Этимологический </a:t>
            </a:r>
            <a:r>
              <a:rPr lang="ru-RU" sz="32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</a:t>
            </a:r>
            <a:endParaRPr lang="ru-RU" sz="32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8720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Этимология - наука </a:t>
            </a:r>
            <a:r>
              <a:rPr lang="ru-RU" sz="2400" b="1" dirty="0">
                <a:solidFill>
                  <a:srgbClr val="6B633D"/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о происхождении </a:t>
            </a: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слова.</a:t>
            </a:r>
            <a:r>
              <a:rPr lang="ru-RU" sz="2400" b="1" dirty="0" smtClean="0">
                <a:solidFill>
                  <a:srgbClr val="6B633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 В э</a:t>
            </a: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тимологических словарях в </a:t>
            </a:r>
            <a:r>
              <a:rPr lang="ru-RU" sz="2400" b="1" dirty="0">
                <a:solidFill>
                  <a:srgbClr val="6B633D"/>
                </a:solidFill>
                <a:latin typeface="Monotype Corsiva" panose="03010101010201010101" pitchFamily="66" charset="0"/>
              </a:rPr>
              <a:t>интересной и доступной форме </a:t>
            </a: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описываются </a:t>
            </a:r>
            <a:r>
              <a:rPr lang="ru-RU" sz="2400" b="1" dirty="0">
                <a:solidFill>
                  <a:srgbClr val="6B633D"/>
                </a:solidFill>
                <a:latin typeface="Monotype Corsiva" panose="03010101010201010101" pitchFamily="66" charset="0"/>
              </a:rPr>
              <a:t>истории возникновения слов в русском языке и излагаются </a:t>
            </a: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факты об их использовании, показываются </a:t>
            </a:r>
            <a:r>
              <a:rPr lang="ru-RU" sz="2400" b="1" dirty="0">
                <a:solidFill>
                  <a:srgbClr val="6B633D"/>
                </a:solidFill>
                <a:latin typeface="Monotype Corsiva" panose="03010101010201010101" pitchFamily="66" charset="0"/>
              </a:rPr>
              <a:t>изменения в значении и грамматическом облике на протяжении существовании </a:t>
            </a: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слова, устанавливаются связи </a:t>
            </a:r>
            <a:r>
              <a:rPr lang="ru-RU" sz="2400" b="1" dirty="0">
                <a:solidFill>
                  <a:srgbClr val="6B633D"/>
                </a:solidFill>
                <a:latin typeface="Monotype Corsiva" panose="03010101010201010101" pitchFamily="66" charset="0"/>
              </a:rPr>
              <a:t>с другими словами русского языка.</a:t>
            </a:r>
          </a:p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6B633D"/>
                </a:solidFill>
                <a:latin typeface="Monotype Corsiva" panose="03010101010201010101" pitchFamily="66" charset="0"/>
              </a:rPr>
              <a:t>Наиболее полным этимологическим словарем является четырехтомный «Русский этимологический словарь» Макса Фасмера. Следует отметить этимологические словари под редакциями А. Г. </a:t>
            </a: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Преображенского, Г</a:t>
            </a:r>
            <a:r>
              <a:rPr lang="ru-RU" sz="2400" b="1" dirty="0">
                <a:solidFill>
                  <a:srgbClr val="6B633D"/>
                </a:solidFill>
                <a:latin typeface="Monotype Corsiva" panose="03010101010201010101" pitchFamily="66" charset="0"/>
              </a:rPr>
              <a:t>. П. Цыганенко, Н. М. </a:t>
            </a:r>
            <a:r>
              <a:rPr lang="ru-RU" sz="2400" b="1" dirty="0" err="1">
                <a:solidFill>
                  <a:srgbClr val="6B633D"/>
                </a:solidFill>
                <a:latin typeface="Monotype Corsiva" panose="03010101010201010101" pitchFamily="66" charset="0"/>
              </a:rPr>
              <a:t>Шанского</a:t>
            </a: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.</a:t>
            </a:r>
            <a:endParaRPr lang="ru-RU" sz="2400" b="1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680" y="3992429"/>
            <a:ext cx="2021646" cy="2435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504" y="3852260"/>
            <a:ext cx="1921356" cy="2741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554" y="4034801"/>
            <a:ext cx="2234079" cy="2318974"/>
          </a:xfrm>
          <a:prstGeom prst="rect">
            <a:avLst/>
          </a:prstGeom>
        </p:spPr>
      </p:pic>
      <p:sp>
        <p:nvSpPr>
          <p:cNvPr id="9" name="Стрелка вправо 8">
            <a:hlinkClick r:id="rId6" action="ppaction://hlinksldjump"/>
          </p:cNvPr>
          <p:cNvSpPr/>
          <p:nvPr/>
        </p:nvSpPr>
        <p:spPr>
          <a:xfrm>
            <a:off x="8244408" y="6021288"/>
            <a:ext cx="432048" cy="288032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64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2248" y="4046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</a:t>
            </a:r>
            <a:r>
              <a:rPr lang="ru-RU" sz="32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устаревших </a:t>
            </a:r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568952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Для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того чтобы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рассказать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о жизни людей в прошлом, писатели используют в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произведениях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устаревшие слова.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Слова,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которые описывают исчезнувшие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явления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предметы (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камзол, мушкет, приказчик, кокошник, халдей, волость)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относят к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историзмам. Архаизмы - это слова,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которые сохранили суть, изменив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название (пиит -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поэт, чело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-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лоб, целковый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- рубль). В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словарь включены историзмы и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архаизмы, представлены устаревшие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фразеологические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обороты, формы обращения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названия должностей.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Многие статьи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сопровождаются рисунками,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помогающими представить </a:t>
            </a:r>
            <a:r>
              <a:rPr lang="ru-RU" sz="2400" b="1" spc="5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предметы, называемые </a:t>
            </a:r>
            <a:r>
              <a:rPr lang="ru-RU" sz="2400" b="1" spc="5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устаревшим словом.</a:t>
            </a:r>
            <a:endParaRPr lang="ru-RU" sz="2400" b="1" spc="50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8172400" y="6021288"/>
            <a:ext cx="504056" cy="360040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81" b="3561"/>
          <a:stretch/>
        </p:blipFill>
        <p:spPr>
          <a:xfrm>
            <a:off x="4139952" y="3857094"/>
            <a:ext cx="1757316" cy="2480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857093"/>
            <a:ext cx="1631747" cy="2480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2000" contrast="55000"/>
                    </a14:imgEffect>
                  </a14:imgLayer>
                </a14:imgProps>
              </a:ext>
            </a:extLst>
          </a:blip>
          <a:srcRect b="8480"/>
          <a:stretch/>
        </p:blipFill>
        <p:spPr>
          <a:xfrm>
            <a:off x="1835696" y="3857094"/>
            <a:ext cx="1933539" cy="24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01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4046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</a:t>
            </a:r>
            <a:r>
              <a:rPr lang="ru-RU" sz="32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иностранных </a:t>
            </a:r>
            <a:r>
              <a:rPr lang="ru-RU" sz="3200" b="1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</a:t>
            </a:r>
          </a:p>
        </p:txBody>
      </p:sp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8226152" y="5973449"/>
            <a:ext cx="432048" cy="288032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52736"/>
            <a:ext cx="8190656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Это  особый вид толковых словарей. Многие иностранные  слова уже так прочно вошли в наш язык, что об их “иностранном происхождении” мы узнаём только в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словаре.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Данные словари фиксируют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слова, которые заимствованы из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других языков.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словарных статьях содержатся краткая справка о происхождении слов, их перевод и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толкование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лексического значения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слова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pPr indent="0" algn="ctr">
              <a:lnSpc>
                <a:spcPct val="8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Наиболее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известными являются «Толковый словарь иноязычных слов» Л. П. Крысина, «Словарь иностранных слов» Н. Г. Комлева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727912"/>
            <a:ext cx="1792221" cy="2534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585" y="3727912"/>
            <a:ext cx="1656871" cy="25432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001" y="3733271"/>
            <a:ext cx="1806999" cy="252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05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5629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spc="50" dirty="0">
                <a:solidFill>
                  <a:srgbClr val="6B633D"/>
                </a:solidFill>
                <a:latin typeface="Monotype Corsiva" pitchFamily="66" charset="0"/>
              </a:rPr>
              <a:t>Словарь </a:t>
            </a:r>
            <a:r>
              <a:rPr lang="ru-RU" sz="3200" b="1" spc="50" dirty="0" smtClean="0">
                <a:solidFill>
                  <a:srgbClr val="6B633D"/>
                </a:solidFill>
                <a:latin typeface="Monotype Corsiva" pitchFamily="66" charset="0"/>
              </a:rPr>
              <a:t>ударений</a:t>
            </a:r>
            <a:endParaRPr lang="ru-RU" sz="3200" b="1" spc="50" dirty="0">
              <a:solidFill>
                <a:srgbClr val="6B633D"/>
              </a:solidFill>
              <a:latin typeface="Monotype Corsiva" pitchFamily="66" charset="0"/>
            </a:endParaRPr>
          </a:p>
        </p:txBody>
      </p:sp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8244408" y="6021288"/>
            <a:ext cx="432048" cy="288032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80141"/>
            <a:ext cx="8496944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Многие слова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русского языка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произносятся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людьми с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правильно. Но есть такие с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ударением в которых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возникают сомнения. Потому,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что люди слышат одно и то же слово по-разному от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окружающих (друзей, родителей, дикторов). В этих случаях люди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обращаются за помощью к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словарю ударений. 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Самый известный из них «Словарь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ударений для работников радио и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телевидения».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его основу легла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картотека трудных слов, которая была заведена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дикторами советского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радио. В неё заносились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, произношение которых вызывало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затруднения у дикторов. Одним из консультантов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дикторской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группы был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профессор С. И. Ожегов.</a:t>
            </a:r>
          </a:p>
          <a:p>
            <a:pPr algn="ctr">
              <a:lnSpc>
                <a:spcPct val="80000"/>
              </a:lnSpc>
            </a:pPr>
            <a:endParaRPr lang="ru-RU" sz="24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368" b="3562"/>
          <a:stretch/>
        </p:blipFill>
        <p:spPr>
          <a:xfrm>
            <a:off x="2051720" y="3950552"/>
            <a:ext cx="1556944" cy="2392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153" r="9177" b="4328"/>
          <a:stretch/>
        </p:blipFill>
        <p:spPr>
          <a:xfrm>
            <a:off x="4067944" y="3950552"/>
            <a:ext cx="1659411" cy="235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903" y="3950552"/>
            <a:ext cx="1695212" cy="235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45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Словари, раскрывающие </a:t>
            </a:r>
            <a:endParaRPr lang="ru-RU" sz="32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32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отношения </a:t>
            </a:r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между словами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72816"/>
            <a:ext cx="7992888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Общепризнано, что возможности русского языка исключительно велики. О гибкости нашего языка «в своих оборотах и средствах» говорил А. С. Пушкин.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Словари,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в которых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конкретные слова сравниваются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 другими словами русского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языка и показывают всё разнообразие и сложность русской речи. Эти словари </a:t>
            </a: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представляют в распоряжение человека наборы </a:t>
            </a:r>
            <a:r>
              <a:rPr lang="ru-RU" sz="2400" b="1" dirty="0">
                <a:solidFill>
                  <a:srgbClr val="6B633D"/>
                </a:solidFill>
                <a:latin typeface="Monotype Corsiva" panose="03010101010201010101" pitchFamily="66" charset="0"/>
              </a:rPr>
              <a:t>лексических средств для более точного выражения мысли. </a:t>
            </a:r>
            <a:endParaRPr lang="ru-RU" sz="2400" b="1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К таким словарям относятся: </a:t>
            </a:r>
          </a:p>
          <a:p>
            <a:pPr marL="457200" indent="-457200" algn="ctr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антонимов; </a:t>
            </a:r>
          </a:p>
          <a:p>
            <a:pPr marL="457200" indent="-457200" algn="ctr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синонимов; </a:t>
            </a:r>
          </a:p>
          <a:p>
            <a:pPr marL="457200" indent="-457200" algn="ctr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омонимов;</a:t>
            </a:r>
          </a:p>
          <a:p>
            <a:pPr marL="457200" indent="-457200" algn="ctr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паронимов.</a:t>
            </a:r>
          </a:p>
          <a:p>
            <a:pPr algn="ctr">
              <a:lnSpc>
                <a:spcPct val="80000"/>
              </a:lnSpc>
            </a:pPr>
            <a:endParaRPr lang="ru-RU" sz="24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581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352928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антонимов русского языка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помогает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подобрать слова с противоположными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значениями, найти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образное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противопоставление.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Употребление антонимов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делает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нашу речь более яркой, выразительной. Особенно широко используются антонимы в загадках, пословицах,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поговорках. 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В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словарях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антонимы традиционно располагаются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парами: 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добро – зло, рано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–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поздно.</a:t>
            </a:r>
            <a:endParaRPr lang="ru-RU" sz="24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2312" y="404664"/>
            <a:ext cx="3339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антонимов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683897"/>
            <a:ext cx="1715141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056" y="3683897"/>
            <a:ext cx="1713821" cy="261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5967" y="332656"/>
            <a:ext cx="3605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синонимов</a:t>
            </a:r>
            <a:endParaRPr lang="ru-RU" sz="36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78987"/>
            <a:ext cx="8352928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Синонимы - это слова одной и той части речи, обозначающие одно и то же, но различающиеся друг от друга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по звучанию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и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употреблению,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например: гиппопотам - бегемот, алый - красный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.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Синонимы могут отличаться степенью современности: самолет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– аэроплан;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употреблением в разных стилях речи: лицо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– лик;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сферой употребления: повар –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кок.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помогает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подобрать синонимы, дает толкование слов-синонимов, отмечает их стилистические особенности.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75" t="23750" r="59450" b="12201"/>
          <a:stretch/>
        </p:blipFill>
        <p:spPr>
          <a:xfrm>
            <a:off x="2687987" y="3568118"/>
            <a:ext cx="1812005" cy="2631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786" y="3568118"/>
            <a:ext cx="1667063" cy="26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6013" y="397811"/>
            <a:ext cx="3231974" cy="510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омонимов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itchFamily="66" charset="0"/>
              </a:rPr>
              <a:t>Словари омонимов 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itchFamily="66" charset="0"/>
              </a:rPr>
              <a:t>- </a:t>
            </a:r>
            <a:r>
              <a:rPr lang="ru-RU" sz="2400" b="1" spc="50" dirty="0">
                <a:solidFill>
                  <a:srgbClr val="6B633D"/>
                </a:solidFill>
                <a:latin typeface="Monotype Corsiva" pitchFamily="66" charset="0"/>
              </a:rPr>
              <a:t>это тип словарей, описывающий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itchFamily="66" charset="0"/>
              </a:rPr>
              <a:t>слова</a:t>
            </a:r>
            <a:r>
              <a:rPr lang="ru-RU" sz="2400" b="1" spc="50" dirty="0">
                <a:solidFill>
                  <a:srgbClr val="6B633D"/>
                </a:solidFill>
                <a:latin typeface="Monotype Corsiva" pitchFamily="66" charset="0"/>
              </a:rPr>
              <a:t>,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itchFamily="66" charset="0"/>
              </a:rPr>
              <a:t>относящиеся </a:t>
            </a:r>
            <a:r>
              <a:rPr lang="ru-RU" sz="2400" b="1" spc="50" dirty="0">
                <a:solidFill>
                  <a:srgbClr val="6B633D"/>
                </a:solidFill>
                <a:latin typeface="Monotype Corsiva" pitchFamily="66" charset="0"/>
              </a:rPr>
              <a:t>к одной части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itchFamily="66" charset="0"/>
              </a:rPr>
              <a:t>речи и одинаковые </a:t>
            </a:r>
            <a:r>
              <a:rPr lang="ru-RU" sz="2400" b="1" spc="50" dirty="0">
                <a:solidFill>
                  <a:srgbClr val="6B633D"/>
                </a:solidFill>
                <a:latin typeface="Monotype Corsiva" pitchFamily="66" charset="0"/>
              </a:rPr>
              <a:t>по звучанию, но совершенно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itchFamily="66" charset="0"/>
              </a:rPr>
              <a:t>разные </a:t>
            </a:r>
            <a:r>
              <a:rPr lang="ru-RU" sz="2400" b="1" spc="50" dirty="0">
                <a:solidFill>
                  <a:srgbClr val="6B633D"/>
                </a:solidFill>
                <a:latin typeface="Monotype Corsiva" pitchFamily="66" charset="0"/>
              </a:rPr>
              <a:t>по лексическому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itchFamily="66" charset="0"/>
              </a:rPr>
              <a:t>значению (лук - огородное растение и лук - оружие; ключ - предмет для отпирания и запирания замка и ключ - родник). Омонимы используются в литературе как стилистическое средство, усиливающее выразительность речи.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itchFamily="66" charset="0"/>
              </a:rPr>
              <a:t> С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itchFamily="66" charset="0"/>
              </a:rPr>
              <a:t>ловарные статьи содержат указания </a:t>
            </a:r>
            <a:r>
              <a:rPr lang="ru-RU" sz="2400" b="1" spc="50" dirty="0">
                <a:solidFill>
                  <a:srgbClr val="6B633D"/>
                </a:solidFill>
                <a:latin typeface="Monotype Corsiva" pitchFamily="66" charset="0"/>
              </a:rPr>
              <a:t>на тип образования омонимов, а также грамматические, стилистические и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itchFamily="66" charset="0"/>
              </a:rPr>
              <a:t>другие сведения.</a:t>
            </a:r>
          </a:p>
          <a:p>
            <a:pPr algn="ctr">
              <a:lnSpc>
                <a:spcPct val="80000"/>
              </a:lnSpc>
            </a:pPr>
            <a:endParaRPr lang="ru-RU" sz="2400" b="1" spc="50" dirty="0">
              <a:solidFill>
                <a:srgbClr val="6B633D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73232"/>
            <a:ext cx="1656184" cy="257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02" y="3773232"/>
            <a:ext cx="1683446" cy="254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1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412776"/>
            <a:ext cx="7632848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uk-UA" sz="3200" b="1" i="1" spc="40" dirty="0" smtClean="0">
                <a:latin typeface="Monotype Corsiva" panose="03010101010201010101" pitchFamily="66" charset="0"/>
              </a:rPr>
              <a:t>     </a:t>
            </a:r>
            <a:r>
              <a:rPr lang="uk-UA" sz="3600" b="1" i="1" spc="50" dirty="0" smtClean="0">
                <a:solidFill>
                  <a:srgbClr val="7D7447"/>
                </a:solidFill>
                <a:latin typeface="Monotype Corsiva" panose="03010101010201010101" pitchFamily="66" charset="0"/>
              </a:rPr>
              <a:t>Словарь </a:t>
            </a:r>
            <a:r>
              <a:rPr lang="uk-UA" sz="3600" b="1" i="1" spc="50" dirty="0">
                <a:solidFill>
                  <a:srgbClr val="7D7447"/>
                </a:solidFill>
                <a:latin typeface="Monotype Corsiva" panose="03010101010201010101" pitchFamily="66" charset="0"/>
              </a:rPr>
              <a:t>– </a:t>
            </a:r>
            <a:r>
              <a:rPr lang="uk-UA" sz="3600" b="1" i="1" spc="50" dirty="0" smtClean="0">
                <a:solidFill>
                  <a:srgbClr val="7D7447"/>
                </a:solidFill>
                <a:latin typeface="Monotype Corsiva" panose="03010101010201010101" pitchFamily="66" charset="0"/>
              </a:rPr>
              <a:t>это </a:t>
            </a:r>
            <a:r>
              <a:rPr lang="uk-UA" sz="3600" b="1" i="1" spc="50" dirty="0">
                <a:solidFill>
                  <a:srgbClr val="7D7447"/>
                </a:solidFill>
                <a:latin typeface="Monotype Corsiva" panose="03010101010201010101" pitchFamily="66" charset="0"/>
              </a:rPr>
              <a:t>вся вселенная </a:t>
            </a:r>
            <a:r>
              <a:rPr lang="uk-UA" sz="3600" b="1" i="1" spc="50" dirty="0" smtClean="0">
                <a:solidFill>
                  <a:srgbClr val="7D7447"/>
                </a:solidFill>
                <a:latin typeface="Monotype Corsiva" panose="03010101010201010101" pitchFamily="66" charset="0"/>
              </a:rPr>
              <a:t>в алфавитном </a:t>
            </a:r>
            <a:r>
              <a:rPr lang="uk-UA" sz="3600" b="1" i="1" spc="50" dirty="0">
                <a:solidFill>
                  <a:srgbClr val="7D7447"/>
                </a:solidFill>
                <a:latin typeface="Monotype Corsiva" panose="03010101010201010101" pitchFamily="66" charset="0"/>
              </a:rPr>
              <a:t>порядке</a:t>
            </a:r>
            <a:r>
              <a:rPr lang="uk-UA" sz="3600" b="1" i="1" spc="50" dirty="0" smtClean="0">
                <a:solidFill>
                  <a:srgbClr val="7D7447"/>
                </a:solidFill>
                <a:latin typeface="Monotype Corsiva" panose="03010101010201010101" pitchFamily="66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uk-UA" sz="3600" b="1" i="1" spc="50" dirty="0">
                <a:solidFill>
                  <a:srgbClr val="7D7447"/>
                </a:solidFill>
                <a:latin typeface="Monotype Corsiva" panose="03010101010201010101" pitchFamily="66" charset="0"/>
              </a:rPr>
              <a:t> </a:t>
            </a:r>
            <a:r>
              <a:rPr lang="uk-UA" sz="3600" b="1" i="1" spc="50" dirty="0" smtClean="0">
                <a:solidFill>
                  <a:srgbClr val="7D7447"/>
                </a:solidFill>
                <a:latin typeface="Monotype Corsiva" panose="03010101010201010101" pitchFamily="66" charset="0"/>
              </a:rPr>
              <a:t>                                          </a:t>
            </a:r>
            <a:r>
              <a:rPr lang="uk-UA" sz="3200" b="1" i="1" spc="50" dirty="0" smtClean="0">
                <a:solidFill>
                  <a:srgbClr val="7D7447"/>
                </a:solidFill>
                <a:latin typeface="Monotype Corsiva" panose="03010101010201010101" pitchFamily="66" charset="0"/>
              </a:rPr>
              <a:t>(</a:t>
            </a:r>
            <a:r>
              <a:rPr lang="uk-UA" sz="3200" b="1" i="1" spc="50" dirty="0">
                <a:solidFill>
                  <a:srgbClr val="7D7447"/>
                </a:solidFill>
                <a:latin typeface="Monotype Corsiva" panose="03010101010201010101" pitchFamily="66" charset="0"/>
              </a:rPr>
              <a:t>Ф. Вольтер)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501008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40" dirty="0">
                <a:solidFill>
                  <a:srgbClr val="6B633D"/>
                </a:solidFill>
                <a:latin typeface="Monotype Corsiva" panose="03010101010201010101" pitchFamily="66" charset="0"/>
              </a:rPr>
              <a:t>Обращение к словарям является самым простым и эффективным </a:t>
            </a:r>
            <a:r>
              <a:rPr lang="ru-RU" sz="3200" b="1" spc="4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путем поиска информации.</a:t>
            </a:r>
          </a:p>
          <a:p>
            <a:pPr algn="ctr">
              <a:spcBef>
                <a:spcPct val="0"/>
              </a:spcBef>
            </a:pPr>
            <a:r>
              <a:rPr lang="ru-RU" sz="3200" b="1" spc="40" dirty="0">
                <a:solidFill>
                  <a:srgbClr val="6B633D"/>
                </a:solidFill>
                <a:latin typeface="Monotype Corsiva" panose="03010101010201010101" pitchFamily="66" charset="0"/>
              </a:rPr>
              <a:t>В них можно найти… </a:t>
            </a:r>
            <a:r>
              <a:rPr lang="ru-RU" sz="3200" b="1" spc="4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ВСЁ</a:t>
            </a:r>
            <a:r>
              <a:rPr lang="ru-RU" sz="3200" b="1" spc="40" dirty="0">
                <a:solidFill>
                  <a:srgbClr val="6B633D"/>
                </a:solidFill>
                <a:latin typeface="Monotype Corsiva" panose="03010101010201010101" pitchFamily="66" charset="0"/>
              </a:rPr>
              <a:t>!!!</a:t>
            </a:r>
          </a:p>
          <a:p>
            <a:pPr algn="ctr"/>
            <a:endParaRPr lang="ru-RU" sz="3200" b="1" spc="40" dirty="0">
              <a:solidFill>
                <a:srgbClr val="7D7447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0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332656"/>
            <a:ext cx="3265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 smtClean="0">
                <a:solidFill>
                  <a:srgbClr val="6B633D"/>
                </a:solidFill>
                <a:latin typeface="Monotype Corsiva" pitchFamily="66" charset="0"/>
              </a:rPr>
              <a:t>Словарь </a:t>
            </a:r>
            <a:r>
              <a:rPr lang="ru-RU" sz="3200" b="1" spc="50" dirty="0">
                <a:solidFill>
                  <a:srgbClr val="6B633D"/>
                </a:solidFill>
                <a:latin typeface="Monotype Corsiva" pitchFamily="66" charset="0"/>
              </a:rPr>
              <a:t>паронимов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2897" y="980728"/>
            <a:ext cx="8293559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Паронимы – это близкие по звучанию однокоренные слова, обозначающие разные понятия.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паронимов даёт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понятие о паронимах,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объясняет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значения каждого из них,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представляет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иллюстративные примеры из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художественной,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научно-популярной литературы и периодики, а также наиболее употребительные словосочетания современного русского языка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. Словарь знакомит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со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словами в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использовании которых говорящие и пишущие нередко ошибаются.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776" y="3533516"/>
            <a:ext cx="1692426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387" y="3518831"/>
            <a:ext cx="2077909" cy="2777205"/>
          </a:xfrm>
          <a:prstGeom prst="rect">
            <a:avLst/>
          </a:prstGeom>
        </p:spPr>
      </p:pic>
      <p:sp>
        <p:nvSpPr>
          <p:cNvPr id="7" name="Стрелка вправо 6">
            <a:hlinkClick r:id="rId5" action="ppaction://hlinksldjump"/>
          </p:cNvPr>
          <p:cNvSpPr/>
          <p:nvPr/>
        </p:nvSpPr>
        <p:spPr>
          <a:xfrm>
            <a:off x="8127884" y="5863988"/>
            <a:ext cx="504056" cy="432048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1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404664"/>
            <a:ext cx="3217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И многие другие…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71" y="1133455"/>
            <a:ext cx="1776775" cy="2367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246" y="1133455"/>
            <a:ext cx="1867737" cy="2367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558" y="1117477"/>
            <a:ext cx="1826461" cy="2383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727" y="3764778"/>
            <a:ext cx="1789030" cy="24739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913" y="3773617"/>
            <a:ext cx="1555290" cy="2465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1435" r="9378"/>
          <a:stretch/>
        </p:blipFill>
        <p:spPr>
          <a:xfrm>
            <a:off x="4932040" y="3778193"/>
            <a:ext cx="1461331" cy="24605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110" y="1117476"/>
            <a:ext cx="1681241" cy="23835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2941"/>
          <a:stretch/>
        </p:blipFill>
        <p:spPr>
          <a:xfrm>
            <a:off x="6535533" y="3813632"/>
            <a:ext cx="1564859" cy="2425119"/>
          </a:xfrm>
          <a:prstGeom prst="rect">
            <a:avLst/>
          </a:prstGeom>
        </p:spPr>
      </p:pic>
      <p:sp>
        <p:nvSpPr>
          <p:cNvPr id="12" name="Стрелка вправо 11">
            <a:hlinkClick r:id="rId11" action="ppaction://hlinksldjump"/>
          </p:cNvPr>
          <p:cNvSpPr/>
          <p:nvPr/>
        </p:nvSpPr>
        <p:spPr>
          <a:xfrm>
            <a:off x="8242554" y="5878711"/>
            <a:ext cx="482145" cy="360040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8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611977"/>
            <a:ext cx="5923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Ответьте на контрольные вопросы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340768"/>
            <a:ext cx="8136904" cy="442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SzPct val="80000"/>
              <a:buFont typeface="Wingdings" panose="05000000000000000000" pitchFamily="2" charset="2"/>
              <a:buChar char="§"/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Какой словарь объясняет значение слов? </a:t>
            </a:r>
          </a:p>
          <a:p>
            <a:pPr marL="342900" indent="-342900">
              <a:lnSpc>
                <a:spcPct val="90000"/>
              </a:lnSpc>
              <a:buSzPct val="80000"/>
              <a:buFont typeface="Wingdings" panose="05000000000000000000" pitchFamily="2" charset="2"/>
              <a:buChar char="§"/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Какой словарь показывает, как правильно писать слова? </a:t>
            </a:r>
          </a:p>
          <a:p>
            <a:pPr marL="342900" indent="-342900">
              <a:lnSpc>
                <a:spcPct val="90000"/>
              </a:lnSpc>
              <a:buSzPct val="80000"/>
              <a:buFont typeface="Wingdings" panose="05000000000000000000" pitchFamily="2" charset="2"/>
              <a:buChar char="§"/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Какой словарь рассказывает о происхождении слов? </a:t>
            </a:r>
          </a:p>
          <a:p>
            <a:pPr marL="342900" indent="-342900">
              <a:lnSpc>
                <a:spcPct val="90000"/>
              </a:lnSpc>
              <a:buSzPct val="80000"/>
              <a:buFont typeface="Wingdings" panose="05000000000000000000" pitchFamily="2" charset="2"/>
              <a:buChar char="§"/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Какой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объясняет значение устойчивых словосочетаний?</a:t>
            </a:r>
          </a:p>
          <a:p>
            <a:pPr marL="342900" indent="-342900">
              <a:lnSpc>
                <a:spcPct val="90000"/>
              </a:lnSpc>
              <a:buSzPct val="80000"/>
              <a:buFont typeface="Wingdings" panose="05000000000000000000" pitchFamily="2" charset="2"/>
              <a:buChar char="§"/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Какой словарь объясняет значение заимствованных слов? </a:t>
            </a:r>
          </a:p>
          <a:p>
            <a:pPr marL="342900" indent="-342900">
              <a:lnSpc>
                <a:spcPct val="90000"/>
              </a:lnSpc>
              <a:buSzPct val="80000"/>
              <a:buFont typeface="Wingdings" panose="05000000000000000000" pitchFamily="2" charset="2"/>
              <a:buChar char="§"/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Какой словарь содержит слова, близкие по значению к другим словам? </a:t>
            </a:r>
          </a:p>
          <a:p>
            <a:pPr marL="342900" indent="-342900">
              <a:lnSpc>
                <a:spcPct val="90000"/>
              </a:lnSpc>
              <a:buSzPct val="80000"/>
              <a:buFont typeface="Wingdings" panose="05000000000000000000" pitchFamily="2" charset="2"/>
              <a:buChar char="§"/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Какой словарь содержит слова, имеющие противоположное значение? </a:t>
            </a:r>
          </a:p>
          <a:p>
            <a:pPr marL="342900" indent="-342900">
              <a:lnSpc>
                <a:spcPct val="90000"/>
              </a:lnSpc>
              <a:buSzPct val="80000"/>
              <a:buFont typeface="Wingdings" panose="05000000000000000000" pitchFamily="2" charset="2"/>
              <a:buChar char="§"/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Какой словарь помогает из одного слова образовать другие, используя суффиксы, приставки, окончания?</a:t>
            </a:r>
          </a:p>
          <a:p>
            <a:pPr marL="342900" indent="-342900">
              <a:lnSpc>
                <a:spcPct val="90000"/>
              </a:lnSpc>
              <a:buSzPct val="80000"/>
              <a:buFont typeface="Wingdings" panose="05000000000000000000" pitchFamily="2" charset="2"/>
              <a:buChar char="§"/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Какой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содержит историзмы и архаизмы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?</a:t>
            </a:r>
            <a:endParaRPr lang="ru-RU" sz="24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51569"/>
            <a:ext cx="7488832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Ни один язык </a:t>
            </a:r>
            <a:r>
              <a:rPr lang="ru-RU" sz="32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невозможно </a:t>
            </a:r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полноценно изучать без словаря. Только словари могут дать все необходимые сведения о слове, помочь ему овладеть основами грамотной устной и письменной речи, постоянно повышать культуру речи, которая, в значительной степени определяет общую культуру человека.  </a:t>
            </a:r>
            <a:endParaRPr lang="ru-RU" sz="32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endParaRPr lang="ru-RU" sz="32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3200" b="1" spc="50" dirty="0" smtClean="0">
                <a:solidFill>
                  <a:srgbClr val="6B633D"/>
                </a:solidFill>
                <a:latin typeface="Monotype Corsiva" panose="03010101010201010101" pitchFamily="66" charset="0"/>
                <a:cs typeface="Times New Roman" pitchFamily="18" charset="0"/>
              </a:rPr>
              <a:t>Пользуйтесь словарями, </a:t>
            </a:r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  <a:cs typeface="Times New Roman" pitchFamily="18" charset="0"/>
              </a:rPr>
              <a:t>они помогут сделать вашу речь богатой, </a:t>
            </a:r>
            <a:r>
              <a:rPr lang="ru-RU" sz="3200" b="1" spc="50" dirty="0" smtClean="0">
                <a:solidFill>
                  <a:srgbClr val="6B633D"/>
                </a:solidFill>
                <a:latin typeface="Monotype Corsiva" panose="03010101010201010101" pitchFamily="66" charset="0"/>
                <a:cs typeface="Times New Roman" pitchFamily="18" charset="0"/>
              </a:rPr>
              <a:t>выразительной и </a:t>
            </a:r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  <a:cs typeface="Times New Roman" pitchFamily="18" charset="0"/>
              </a:rPr>
              <a:t>красивой!</a:t>
            </a:r>
          </a:p>
          <a:p>
            <a:pPr algn="ctr">
              <a:lnSpc>
                <a:spcPct val="80000"/>
              </a:lnSpc>
            </a:pPr>
            <a:endParaRPr lang="ru-RU" sz="32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593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75608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Использованные </a:t>
            </a:r>
            <a:r>
              <a:rPr lang="ru-RU" sz="2800" b="1" dirty="0">
                <a:solidFill>
                  <a:srgbClr val="6B633D"/>
                </a:solidFill>
                <a:latin typeface="Monotype Corsiva" panose="03010101010201010101" pitchFamily="66" charset="0"/>
              </a:rPr>
              <a:t>материалы </a:t>
            </a:r>
            <a:r>
              <a:rPr lang="ru-RU" sz="28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:</a:t>
            </a:r>
          </a:p>
          <a:p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1.Букчина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, </a:t>
            </a:r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Б. З.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Орфографический словарь русского языка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 : св. 100 000 слов: </a:t>
            </a:r>
            <a:r>
              <a:rPr lang="ru-RU" dirty="0" err="1">
                <a:solidFill>
                  <a:srgbClr val="6B633D"/>
                </a:solidFill>
                <a:latin typeface="Monotype Corsiva" pitchFamily="66" charset="0"/>
              </a:rPr>
              <a:t>граммат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. </a:t>
            </a:r>
            <a:r>
              <a:rPr lang="ru-RU" dirty="0" err="1">
                <a:solidFill>
                  <a:srgbClr val="6B633D"/>
                </a:solidFill>
                <a:latin typeface="Monotype Corsiva" pitchFamily="66" charset="0"/>
              </a:rPr>
              <a:t>информ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.: </a:t>
            </a:r>
            <a:r>
              <a:rPr lang="ru-RU" dirty="0" err="1">
                <a:solidFill>
                  <a:srgbClr val="6B633D"/>
                </a:solidFill>
                <a:latin typeface="Monotype Corsiva" pitchFamily="66" charset="0"/>
              </a:rPr>
              <a:t>трудн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. случаи / Б. З. </a:t>
            </a:r>
            <a:r>
              <a:rPr lang="ru-RU" dirty="0" err="1">
                <a:solidFill>
                  <a:srgbClr val="6B633D"/>
                </a:solidFill>
                <a:latin typeface="Monotype Corsiva" pitchFamily="66" charset="0"/>
              </a:rPr>
              <a:t>Букчина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, И. К. Сазонова, Л. К. Чельцова. - 4-е изд., </a:t>
            </a:r>
            <a:r>
              <a:rPr lang="ru-RU" dirty="0" err="1">
                <a:solidFill>
                  <a:srgbClr val="6B633D"/>
                </a:solidFill>
                <a:latin typeface="Monotype Corsiva" pitchFamily="66" charset="0"/>
              </a:rPr>
              <a:t>испр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. - Москва : АСТ-ПРЕСС, 2007. - 1288,[2] с. - (Программа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"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Словари XXI века"). -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5-462-00736-1 </a:t>
            </a:r>
            <a:endParaRPr lang="ru-RU" b="1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2. Быстрова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, </a:t>
            </a:r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Е. А.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Фразеологический словарь русского языка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: Ок. 1000 единиц / 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Е. А. Быстрова, А.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П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. Окунева,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Н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. М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. </a:t>
            </a:r>
            <a:r>
              <a:rPr lang="ru-RU" sz="1600" dirty="0" err="1" smtClean="0">
                <a:solidFill>
                  <a:srgbClr val="6B633D"/>
                </a:solidFill>
                <a:latin typeface="Monotype Corsiva" pitchFamily="66" charset="0"/>
              </a:rPr>
              <a:t>Шанский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.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- 2-е изд., </a:t>
            </a:r>
            <a:r>
              <a:rPr lang="ru-RU" sz="1600" dirty="0" err="1">
                <a:solidFill>
                  <a:srgbClr val="6B633D"/>
                </a:solidFill>
                <a:latin typeface="Monotype Corsiva" pitchFamily="66" charset="0"/>
              </a:rPr>
              <a:t>испр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. и доп. - Москва : АСТ: </a:t>
            </a:r>
            <a:r>
              <a:rPr lang="ru-RU" sz="1600" dirty="0" err="1">
                <a:solidFill>
                  <a:srgbClr val="6B633D"/>
                </a:solidFill>
                <a:latin typeface="Monotype Corsiva" pitchFamily="66" charset="0"/>
              </a:rPr>
              <a:t>Астрель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, 2002. - 415 с. -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5-17-015108-Х </a:t>
            </a:r>
            <a:endParaRPr lang="ru-RU" sz="1600" dirty="0" smtClean="0">
              <a:solidFill>
                <a:srgbClr val="6B633D"/>
              </a:solidFill>
              <a:latin typeface="Monotype Corsiva" pitchFamily="66" charset="0"/>
            </a:endParaRPr>
          </a:p>
          <a:p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3. </a:t>
            </a:r>
            <a:r>
              <a:rPr lang="ru-RU" sz="1600" b="1" dirty="0" err="1" smtClean="0">
                <a:solidFill>
                  <a:srgbClr val="6B633D"/>
                </a:solidFill>
                <a:latin typeface="Monotype Corsiva" pitchFamily="66" charset="0"/>
              </a:rPr>
              <a:t>Горбачевич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, </a:t>
            </a:r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К. С.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Краткий словарь синонимов русского языка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/ РАН, Ин-т лингв. </a:t>
            </a:r>
            <a:r>
              <a:rPr lang="ru-RU" sz="1600" dirty="0" err="1">
                <a:solidFill>
                  <a:srgbClr val="6B633D"/>
                </a:solidFill>
                <a:latin typeface="Monotype Corsiva" pitchFamily="66" charset="0"/>
              </a:rPr>
              <a:t>ислед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.; [Отв. ред. С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. А. Кузнецов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]. - Москва : </a:t>
            </a:r>
            <a:r>
              <a:rPr lang="ru-RU" sz="1600" dirty="0" err="1">
                <a:solidFill>
                  <a:srgbClr val="6B633D"/>
                </a:solidFill>
                <a:latin typeface="Monotype Corsiva" pitchFamily="66" charset="0"/>
              </a:rPr>
              <a:t>Астрель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: АСТ, 2003. - 605,[2] с. -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5-17-008102-2</a:t>
            </a:r>
            <a:endParaRPr lang="ru-RU" sz="1600" b="1" dirty="0" smtClean="0">
              <a:solidFill>
                <a:srgbClr val="6B633D"/>
              </a:solidFill>
              <a:latin typeface="Monotype Corsiva" pitchFamily="66" charset="0"/>
            </a:endParaRPr>
          </a:p>
          <a:p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4. Львов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, М. Р. Школьный словарь антонимов русского язык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а : Пособие для учащихся / 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М. Р.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Львов. - 3-е изд., </a:t>
            </a:r>
            <a:r>
              <a:rPr lang="ru-RU" sz="1600" dirty="0" err="1">
                <a:solidFill>
                  <a:srgbClr val="6B633D"/>
                </a:solidFill>
                <a:latin typeface="Monotype Corsiva" pitchFamily="66" charset="0"/>
              </a:rPr>
              <a:t>испр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. и доп. - Москва : Просвещение, 1998. - 269,[2] с. - (А - Я). -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5-09-007047-4</a:t>
            </a:r>
          </a:p>
          <a:p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5. Ожегов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, </a:t>
            </a:r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С. И.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Толковый словарь русского языка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: 80 000 сл. и </a:t>
            </a:r>
            <a:r>
              <a:rPr lang="ru-RU" sz="1600" dirty="0" err="1">
                <a:solidFill>
                  <a:srgbClr val="6B633D"/>
                </a:solidFill>
                <a:latin typeface="Monotype Corsiva" pitchFamily="66" charset="0"/>
              </a:rPr>
              <a:t>фразеол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. выражений / Рос. АН, Ин-т рус. яз. им. В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. В. Виноградова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. - 4-е изд., доп. - Москва : Азбуковник, 1999. - 939,[4] с. - (А - Я). -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5-89285-003-Х</a:t>
            </a:r>
            <a:endParaRPr lang="ru-RU" sz="1600" dirty="0" smtClean="0">
              <a:solidFill>
                <a:srgbClr val="6B633D"/>
              </a:solidFill>
              <a:latin typeface="Monotype Corsiva" pitchFamily="66" charset="0"/>
            </a:endParaRPr>
          </a:p>
          <a:p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6. </a:t>
            </a:r>
            <a:r>
              <a:rPr lang="ru-RU" sz="1600" b="1" dirty="0" err="1" smtClean="0">
                <a:solidFill>
                  <a:srgbClr val="6B633D"/>
                </a:solidFill>
                <a:latin typeface="Monotype Corsiva" pitchFamily="66" charset="0"/>
              </a:rPr>
              <a:t>Потиха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, </a:t>
            </a:r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З. А.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Школьный словарь строения слов русского языка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: </a:t>
            </a:r>
            <a:r>
              <a:rPr lang="ru-RU" sz="1600" dirty="0" err="1">
                <a:solidFill>
                  <a:srgbClr val="6B633D"/>
                </a:solidFill>
                <a:latin typeface="Monotype Corsiva" pitchFamily="66" charset="0"/>
              </a:rPr>
              <a:t>Пособ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. для учащихся / 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З. А. </a:t>
            </a:r>
            <a:r>
              <a:rPr lang="ru-RU" sz="1600" dirty="0" err="1">
                <a:solidFill>
                  <a:srgbClr val="6B633D"/>
                </a:solidFill>
                <a:latin typeface="Monotype Corsiva" pitchFamily="66" charset="0"/>
              </a:rPr>
              <a:t>Потиха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. - 2-е изд., </a:t>
            </a:r>
            <a:r>
              <a:rPr lang="ru-RU" sz="1600" dirty="0" err="1">
                <a:solidFill>
                  <a:srgbClr val="6B633D"/>
                </a:solidFill>
                <a:latin typeface="Monotype Corsiva" pitchFamily="66" charset="0"/>
              </a:rPr>
              <a:t>испр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. - Москва : Просвещение, 1999. - 316,[2] с. - (А - Я). -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5-09-008185-9</a:t>
            </a:r>
            <a:endParaRPr lang="ru-RU" sz="1600" b="1" dirty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7. Резниченко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, </a:t>
            </a:r>
            <a:r>
              <a:rPr lang="ru-RU" sz="1600" b="1" dirty="0" smtClean="0">
                <a:solidFill>
                  <a:srgbClr val="6B633D"/>
                </a:solidFill>
                <a:latin typeface="Monotype Corsiva" pitchFamily="66" charset="0"/>
              </a:rPr>
              <a:t>И. Л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.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Словарь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ru-RU" sz="1600" b="1" dirty="0">
                <a:solidFill>
                  <a:srgbClr val="6B633D"/>
                </a:solidFill>
                <a:latin typeface="Monotype Corsiva" pitchFamily="66" charset="0"/>
              </a:rPr>
              <a:t>ударений русского языка </a:t>
            </a:r>
            <a:r>
              <a:rPr lang="ru-RU" sz="1600" dirty="0" smtClean="0">
                <a:solidFill>
                  <a:srgbClr val="6B633D"/>
                </a:solidFill>
                <a:latin typeface="Monotype Corsiva" pitchFamily="66" charset="0"/>
              </a:rPr>
              <a:t>/ </a:t>
            </a:r>
            <a:r>
              <a:rPr lang="ru-RU" sz="1600" dirty="0">
                <a:solidFill>
                  <a:srgbClr val="6B633D"/>
                </a:solidFill>
                <a:latin typeface="Monotype Corsiva" pitchFamily="66" charset="0"/>
              </a:rPr>
              <a:t>И. Л. Резниченко ; Рос. акад. наук. - Москва : АСТ-ПРЕСС КНИГА, 2010. - 943 с. - (Настольные словари русского языка).</a:t>
            </a:r>
            <a:r>
              <a:rPr lang="ru-RU" sz="1600" b="1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006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3159" y="908720"/>
            <a:ext cx="76328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8. </a:t>
            </a:r>
            <a:r>
              <a:rPr lang="ru-RU" b="1" dirty="0" err="1">
                <a:solidFill>
                  <a:srgbClr val="6B633D"/>
                </a:solidFill>
                <a:latin typeface="Monotype Corsiva" pitchFamily="66" charset="0"/>
              </a:rPr>
              <a:t>Семенюк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, А. А. 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Школьный толковый словарь русского языка : Пособие для учащегося / А. А. </a:t>
            </a:r>
            <a:r>
              <a:rPr lang="ru-RU" dirty="0" err="1">
                <a:solidFill>
                  <a:srgbClr val="6B633D"/>
                </a:solidFill>
                <a:latin typeface="Monotype Corsiva" pitchFamily="66" charset="0"/>
              </a:rPr>
              <a:t>Семенюк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, М. А. Матюшина. - Москва : Просвещение, 2001. - 555,[2] с. - (А - Я). -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5-09-009649-Х</a:t>
            </a:r>
          </a:p>
          <a:p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9. Универсальный орфографический словарь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 / [под ред. В. </a:t>
            </a:r>
            <a:r>
              <a:rPr lang="ru-RU" dirty="0" err="1">
                <a:solidFill>
                  <a:srgbClr val="6B633D"/>
                </a:solidFill>
                <a:latin typeface="Monotype Corsiva" pitchFamily="66" charset="0"/>
              </a:rPr>
              <a:t>Бутромеева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]. - Москва : Современник, 1998. - 302,[1] с. - (Словари школьника). -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5-270-01813</a:t>
            </a:r>
            <a:endParaRPr lang="ru-RU" b="1" dirty="0" smtClean="0">
              <a:solidFill>
                <a:srgbClr val="6B633D"/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10.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Универсальный орфографический словарь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 / [под ред. В. </a:t>
            </a:r>
            <a:r>
              <a:rPr lang="ru-RU" dirty="0" err="1">
                <a:solidFill>
                  <a:srgbClr val="6B633D"/>
                </a:solidFill>
                <a:latin typeface="Monotype Corsiva" pitchFamily="66" charset="0"/>
              </a:rPr>
              <a:t>Бутромеева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]. - Москва : Современник, 1998. - 302,[1] с. - (Словари школьника). -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5-270-01813</a:t>
            </a:r>
          </a:p>
          <a:p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11. Ушаков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, </a:t>
            </a:r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Д. Н.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Орфографический словарь 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/ Д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. Н. Ушаков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, С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. Е. Крючков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. - 47-е изд., стер. - Москва : Дрофа, 2005. - 316,[1] с. -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5-7107-8863-5</a:t>
            </a:r>
          </a:p>
          <a:p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12. Ушакова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, </a:t>
            </a:r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О. Д.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Говори правильно : слов. ударений / О. Д. Ушакова. - Санкт-Петербург : Литера, 2007. - 95 с. -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5-94455-190-0 </a:t>
            </a:r>
            <a:endParaRPr lang="ru-RU" dirty="0" smtClean="0">
              <a:solidFill>
                <a:srgbClr val="6B633D"/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13. </a:t>
            </a:r>
            <a:r>
              <a:rPr lang="ru-RU" b="1" dirty="0" err="1" smtClean="0">
                <a:solidFill>
                  <a:srgbClr val="6B633D"/>
                </a:solidFill>
                <a:latin typeface="Monotype Corsiva" pitchFamily="66" charset="0"/>
              </a:rPr>
              <a:t>Шанский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, </a:t>
            </a:r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Н. М.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Школьный этимологический словарь русского языка 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: Происхождение слов / Н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. М. </a:t>
            </a:r>
            <a:r>
              <a:rPr lang="ru-RU" dirty="0" err="1" smtClean="0">
                <a:solidFill>
                  <a:srgbClr val="6B633D"/>
                </a:solidFill>
                <a:latin typeface="Monotype Corsiva" pitchFamily="66" charset="0"/>
              </a:rPr>
              <a:t>Шанский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, Т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. А. Боброва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. - 8-е изд., стер. - Москва : Дрофа, 2005. - 398,[1] с. - </a:t>
            </a:r>
            <a:r>
              <a:rPr lang="ru-RU" b="1" dirty="0">
                <a:solidFill>
                  <a:srgbClr val="6B633D"/>
                </a:solidFill>
                <a:latin typeface="Monotype Corsiva" pitchFamily="66" charset="0"/>
              </a:rPr>
              <a:t>ISBN 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5-7107-9199-7 </a:t>
            </a:r>
            <a:endParaRPr lang="ru-RU" dirty="0" smtClean="0">
              <a:solidFill>
                <a:srgbClr val="6B633D"/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14. </a:t>
            </a:r>
            <a:r>
              <a:rPr lang="en-US" dirty="0" smtClean="0">
                <a:solidFill>
                  <a:srgbClr val="6B633D"/>
                </a:solidFill>
                <a:latin typeface="Monotype Corsiva" pitchFamily="66" charset="0"/>
              </a:rPr>
              <a:t>https</a:t>
            </a:r>
            <a:r>
              <a:rPr lang="en-US" dirty="0">
                <a:solidFill>
                  <a:srgbClr val="6B633D"/>
                </a:solidFill>
                <a:latin typeface="Monotype Corsiva" pitchFamily="66" charset="0"/>
              </a:rPr>
              <a:t>://ru.wikipedia.org/</a:t>
            </a:r>
          </a:p>
          <a:p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15.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en-US" dirty="0" smtClean="0">
                <a:solidFill>
                  <a:srgbClr val="6B633D"/>
                </a:solidFill>
                <a:latin typeface="Monotype Corsiva" pitchFamily="66" charset="0"/>
              </a:rPr>
              <a:t>https</a:t>
            </a:r>
            <a:r>
              <a:rPr lang="en-US" dirty="0">
                <a:solidFill>
                  <a:srgbClr val="6B633D"/>
                </a:solidFill>
                <a:latin typeface="Monotype Corsiva" pitchFamily="66" charset="0"/>
              </a:rPr>
              <a:t>://slovari.yandex.ru/</a:t>
            </a:r>
          </a:p>
          <a:p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16. </a:t>
            </a:r>
            <a:r>
              <a:rPr lang="en-US" dirty="0" smtClean="0">
                <a:solidFill>
                  <a:srgbClr val="6B633D"/>
                </a:solidFill>
                <a:latin typeface="Monotype Corsiva" pitchFamily="66" charset="0"/>
              </a:rPr>
              <a:t>http</a:t>
            </a:r>
            <a:r>
              <a:rPr lang="en-US" dirty="0">
                <a:solidFill>
                  <a:srgbClr val="6B633D"/>
                </a:solidFill>
                <a:latin typeface="Monotype Corsiva" pitchFamily="66" charset="0"/>
              </a:rPr>
              <a:t>://fb.ru/article/256731/kakie-byivayut-slovari-kakie-byivayut-slovari-russkogo-yazyika</a:t>
            </a:r>
          </a:p>
          <a:p>
            <a:r>
              <a:rPr lang="ru-RU" b="1" dirty="0" smtClean="0">
                <a:solidFill>
                  <a:srgbClr val="6B633D"/>
                </a:solidFill>
                <a:latin typeface="Monotype Corsiva" pitchFamily="66" charset="0"/>
              </a:rPr>
              <a:t>17.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en-US" dirty="0" smtClean="0">
                <a:solidFill>
                  <a:srgbClr val="6B633D"/>
                </a:solidFill>
                <a:latin typeface="Monotype Corsiva" pitchFamily="66" charset="0"/>
              </a:rPr>
              <a:t>http</a:t>
            </a:r>
            <a:r>
              <a:rPr lang="en-US" dirty="0">
                <a:solidFill>
                  <a:srgbClr val="6B633D"/>
                </a:solidFill>
                <a:latin typeface="Monotype Corsiva" pitchFamily="66" charset="0"/>
              </a:rPr>
              <a:t>://www.stories.pageforyou.ru/rus/st1.php</a:t>
            </a:r>
          </a:p>
        </p:txBody>
      </p:sp>
    </p:spTree>
    <p:extLst>
      <p:ext uri="{BB962C8B-B14F-4D97-AF65-F5344CB8AC3E}">
        <p14:creationId xmlns:p14="http://schemas.microsoft.com/office/powerpoint/2010/main" val="335166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5013176"/>
            <a:ext cx="5382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184421, пос. Никель, Мурманская область, ул. Мира, д. 22</a:t>
            </a:r>
            <a:endParaRPr lang="en-US" dirty="0" smtClean="0">
              <a:solidFill>
                <a:srgbClr val="6B633D"/>
              </a:solidFill>
              <a:latin typeface="Monotype Corsiva" pitchFamily="66" charset="0"/>
            </a:endParaRPr>
          </a:p>
          <a:p>
            <a:r>
              <a:rPr lang="en-US" dirty="0" smtClean="0">
                <a:solidFill>
                  <a:srgbClr val="6B633D"/>
                </a:solidFill>
                <a:latin typeface="Monotype Corsiva" pitchFamily="66" charset="0"/>
              </a:rPr>
              <a:t>8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(</a:t>
            </a:r>
            <a:r>
              <a:rPr lang="en-US" dirty="0" smtClean="0">
                <a:solidFill>
                  <a:srgbClr val="6B633D"/>
                </a:solidFill>
                <a:latin typeface="Monotype Corsiva" pitchFamily="66" charset="0"/>
              </a:rPr>
              <a:t>815 54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)</a:t>
            </a:r>
            <a:r>
              <a:rPr lang="en-US" dirty="0" smtClean="0">
                <a:solidFill>
                  <a:srgbClr val="6B633D"/>
                </a:solidFill>
                <a:latin typeface="Monotype Corsiva" pitchFamily="66" charset="0"/>
              </a:rPr>
              <a:t>5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1370, </a:t>
            </a:r>
            <a:r>
              <a:rPr lang="en-US" dirty="0">
                <a:solidFill>
                  <a:srgbClr val="6B633D"/>
                </a:solidFill>
                <a:latin typeface="Monotype Corsiva" pitchFamily="66" charset="0"/>
              </a:rPr>
              <a:t>8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(</a:t>
            </a:r>
            <a:r>
              <a:rPr lang="en-US" dirty="0">
                <a:solidFill>
                  <a:srgbClr val="6B633D"/>
                </a:solidFill>
                <a:latin typeface="Monotype Corsiva" pitchFamily="66" charset="0"/>
              </a:rPr>
              <a:t>815 54</a:t>
            </a:r>
            <a:r>
              <a:rPr lang="ru-RU" dirty="0">
                <a:solidFill>
                  <a:srgbClr val="6B633D"/>
                </a:solidFill>
                <a:latin typeface="Monotype Corsiva" pitchFamily="66" charset="0"/>
              </a:rPr>
              <a:t>)</a:t>
            </a:r>
            <a:r>
              <a:rPr lang="en-US" dirty="0">
                <a:solidFill>
                  <a:srgbClr val="6B633D"/>
                </a:solidFill>
                <a:latin typeface="Monotype Corsiva" pitchFamily="66" charset="0"/>
              </a:rPr>
              <a:t>50837</a:t>
            </a:r>
            <a:endParaRPr lang="ru-RU" dirty="0" smtClean="0">
              <a:solidFill>
                <a:srgbClr val="6B633D"/>
              </a:solidFill>
              <a:latin typeface="Monotype Corsiva" pitchFamily="66" charset="0"/>
            </a:endParaRPr>
          </a:p>
          <a:p>
            <a:r>
              <a:rPr lang="en-US" dirty="0" smtClean="0">
                <a:solidFill>
                  <a:srgbClr val="6B633D"/>
                </a:solidFill>
                <a:latin typeface="Monotype Corsiva" pitchFamily="66" charset="0"/>
              </a:rPr>
              <a:t>cbspechenga@mail.ru</a:t>
            </a:r>
            <a:endParaRPr lang="ru-RU" b="1" dirty="0" smtClean="0">
              <a:solidFill>
                <a:srgbClr val="6B633D"/>
              </a:solidFill>
              <a:latin typeface="Monotype Corsiva" pitchFamily="66" charset="0"/>
            </a:endParaRPr>
          </a:p>
          <a:p>
            <a:r>
              <a:rPr lang="en-US" dirty="0">
                <a:solidFill>
                  <a:srgbClr val="6B633D"/>
                </a:solidFill>
                <a:latin typeface="Monotype Corsiva" pitchFamily="66" charset="0"/>
                <a:hlinkClick r:id="rId2"/>
              </a:rPr>
              <a:t>http://</a:t>
            </a:r>
            <a:r>
              <a:rPr lang="en-US" dirty="0" smtClean="0">
                <a:solidFill>
                  <a:srgbClr val="6B633D"/>
                </a:solidFill>
                <a:latin typeface="Monotype Corsiva" pitchFamily="66" charset="0"/>
                <a:hlinkClick r:id="rId2"/>
              </a:rPr>
              <a:t>cbspechenga.ru/homepage</a:t>
            </a:r>
            <a:r>
              <a:rPr lang="ru-RU" dirty="0" smtClean="0">
                <a:solidFill>
                  <a:srgbClr val="6B633D"/>
                </a:solidFill>
                <a:latin typeface="Monotype Corsiva" pitchFamily="66" charset="0"/>
              </a:rPr>
              <a:t> </a:t>
            </a:r>
            <a:endParaRPr lang="ru-RU" dirty="0">
              <a:solidFill>
                <a:srgbClr val="6B633D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620688"/>
            <a:ext cx="5382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6B633D"/>
                </a:solidFill>
                <a:latin typeface="Monotype Corsiva" pitchFamily="66" charset="0"/>
              </a:rPr>
              <a:t>МБКПУ «</a:t>
            </a:r>
            <a:r>
              <a:rPr lang="ru-RU" sz="2400" dirty="0" err="1">
                <a:solidFill>
                  <a:srgbClr val="6B633D"/>
                </a:solidFill>
                <a:latin typeface="Monotype Corsiva" pitchFamily="66" charset="0"/>
              </a:rPr>
              <a:t>Печенгское</a:t>
            </a:r>
            <a:r>
              <a:rPr lang="ru-RU" sz="2400" dirty="0">
                <a:solidFill>
                  <a:srgbClr val="6B633D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6B633D"/>
                </a:solidFill>
                <a:latin typeface="Monotype Corsiva" pitchFamily="66" charset="0"/>
              </a:rPr>
              <a:t>межпоселенческое</a:t>
            </a:r>
            <a:r>
              <a:rPr lang="ru-RU" sz="2400" dirty="0">
                <a:solidFill>
                  <a:srgbClr val="6B633D"/>
                </a:solidFill>
                <a:latin typeface="Monotype Corsiva" pitchFamily="66" charset="0"/>
              </a:rPr>
              <a:t> библиотечное объединение»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792232"/>
            <a:ext cx="58063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6B633D"/>
                </a:solidFill>
                <a:latin typeface="Monotype Corsiva" pitchFamily="66" charset="0"/>
              </a:rPr>
              <a:t>Спасибо за внимание!</a:t>
            </a:r>
            <a:endParaRPr lang="ru-RU" sz="5400" b="1" dirty="0">
              <a:solidFill>
                <a:srgbClr val="6B633D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268760"/>
            <a:ext cx="813690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На Руси словари «непонятных слов» появились в 13 </a:t>
            </a:r>
            <a:r>
              <a:rPr lang="ru-RU" sz="28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веке.</a:t>
            </a:r>
          </a:p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 16 </a:t>
            </a:r>
            <a:r>
              <a:rPr lang="ru-RU" sz="28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века словари перешли на алфавитное расположение и получили название </a:t>
            </a:r>
            <a:r>
              <a:rPr lang="ru-RU" sz="28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азбуковников.</a:t>
            </a:r>
          </a:p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В 18 веке появились реальные (исторические, географические и др.) </a:t>
            </a:r>
            <a:r>
              <a:rPr lang="ru-RU" sz="28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словари.</a:t>
            </a:r>
          </a:p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Среди энциклопедий 19 века заслуживает внимание «Настольный словарь для справок по всем отраслям знаний</a:t>
            </a:r>
            <a:r>
              <a:rPr lang="ru-RU" sz="28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».</a:t>
            </a:r>
          </a:p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 1926-47 </a:t>
            </a:r>
            <a:r>
              <a:rPr lang="ru-RU" sz="2800" b="1" spc="50" dirty="0" err="1" smtClean="0">
                <a:solidFill>
                  <a:srgbClr val="6B633D"/>
                </a:solidFill>
                <a:latin typeface="Monotype Corsiva" panose="03010101010201010101" pitchFamily="66" charset="0"/>
              </a:rPr>
              <a:t>г.г</a:t>
            </a:r>
            <a:r>
              <a:rPr lang="ru-RU" sz="28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. - первое </a:t>
            </a:r>
            <a:r>
              <a:rPr lang="ru-RU" sz="28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издание БСЭ в 66 томах.</a:t>
            </a:r>
          </a:p>
        </p:txBody>
      </p:sp>
    </p:spTree>
    <p:extLst>
      <p:ext uri="{BB962C8B-B14F-4D97-AF65-F5344CB8AC3E}">
        <p14:creationId xmlns:p14="http://schemas.microsoft.com/office/powerpoint/2010/main" val="23501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052736"/>
            <a:ext cx="5220072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Все словари можно разделить на две большие группы: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2891086"/>
            <a:ext cx="3672408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u="sng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Энциклопедические: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</a:b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повествуют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о предметах и явлениях действительности, рассказывают о различных событиях. В данных словарях имеются сведения из разных научных областей.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91086"/>
            <a:ext cx="3103633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u="sng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Филологические (лингвистические</a:t>
            </a:r>
            <a:r>
              <a:rPr lang="ru-RU" sz="2800" b="1" u="sng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):</a:t>
            </a:r>
            <a:endParaRPr lang="ru-RU" sz="2800" b="1" u="sng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освещают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выбранный язык во всех его направлениях.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411760" y="1932977"/>
            <a:ext cx="1872208" cy="847951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148064" y="1932977"/>
            <a:ext cx="1368152" cy="847951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056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320480" y="537321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Словари, </a:t>
            </a: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раскрывающие </a:t>
            </a:r>
            <a:endParaRPr lang="ru-RU" sz="20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отношения </a:t>
            </a: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между словами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492100" y="4622246"/>
            <a:ext cx="2243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И многие другие…</a:t>
            </a:r>
            <a:endParaRPr lang="ru-RU" sz="20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73660" y="4187741"/>
            <a:ext cx="1805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</a:t>
            </a:r>
            <a:endParaRPr lang="ru-RU" sz="20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устаревших </a:t>
            </a: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4171" y="2721114"/>
            <a:ext cx="2108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Фразеологический </a:t>
            </a:r>
            <a:endParaRPr lang="ru-RU" sz="20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</a:t>
            </a:r>
            <a:endParaRPr lang="ru-RU" sz="20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7243" y="1356252"/>
            <a:ext cx="20324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Орфографический </a:t>
            </a: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</a:t>
            </a:r>
            <a:endParaRPr lang="ru-RU" sz="20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629713" y="5301208"/>
            <a:ext cx="2030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</a:t>
            </a: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ударений</a:t>
            </a:r>
            <a:endParaRPr lang="ru-RU" sz="20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8241" y="4187741"/>
            <a:ext cx="2042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</a:t>
            </a:r>
            <a:endParaRPr lang="ru-RU" sz="20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иностранных </a:t>
            </a: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0736" y="2704086"/>
            <a:ext cx="2021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Этимологический </a:t>
            </a:r>
            <a:endParaRPr lang="ru-RU" sz="20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</a:t>
            </a:r>
            <a:endParaRPr lang="ru-RU" sz="20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4119" y="1315783"/>
            <a:ext cx="2542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Словообразовательный </a:t>
            </a: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</a:t>
            </a:r>
            <a:endParaRPr lang="ru-RU" sz="20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8060" y="876539"/>
            <a:ext cx="133402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Толковый </a:t>
            </a: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</a:t>
            </a:r>
            <a:endParaRPr lang="ru-RU" sz="20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8" name="Шестиугольник 17">
            <a:hlinkClick r:id="rId4" action="ppaction://hlinksldjump"/>
          </p:cNvPr>
          <p:cNvSpPr/>
          <p:nvPr/>
        </p:nvSpPr>
        <p:spPr>
          <a:xfrm>
            <a:off x="637431" y="1280245"/>
            <a:ext cx="2749162" cy="646331"/>
          </a:xfrm>
          <a:prstGeom prst="hexagon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pc="50" dirty="0">
              <a:solidFill>
                <a:srgbClr val="6B633D"/>
              </a:solidFill>
            </a:endParaRPr>
          </a:p>
        </p:txBody>
      </p:sp>
      <p:sp>
        <p:nvSpPr>
          <p:cNvPr id="6" name="Блок-схема: подготовка 5"/>
          <p:cNvSpPr/>
          <p:nvPr/>
        </p:nvSpPr>
        <p:spPr>
          <a:xfrm>
            <a:off x="3203848" y="2427959"/>
            <a:ext cx="2736304" cy="1145057"/>
          </a:xfrm>
          <a:prstGeom prst="flowChartPreparation">
            <a:avLst/>
          </a:prstGeom>
          <a:noFill/>
          <a:ln w="25400"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Шестиугольник 7">
            <a:hlinkClick r:id="rId5" action="ppaction://hlinksldjump"/>
          </p:cNvPr>
          <p:cNvSpPr/>
          <p:nvPr/>
        </p:nvSpPr>
        <p:spPr>
          <a:xfrm>
            <a:off x="3749524" y="764704"/>
            <a:ext cx="1728192" cy="691147"/>
          </a:xfrm>
          <a:prstGeom prst="hexagon">
            <a:avLst/>
          </a:prstGeom>
          <a:noFill/>
          <a:ln w="25400"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Шестиугольник 8">
            <a:hlinkClick r:id="rId6" action="ppaction://hlinksldjump"/>
          </p:cNvPr>
          <p:cNvSpPr/>
          <p:nvPr/>
        </p:nvSpPr>
        <p:spPr>
          <a:xfrm>
            <a:off x="5941449" y="1280886"/>
            <a:ext cx="2213886" cy="688972"/>
          </a:xfrm>
          <a:prstGeom prst="hexagon">
            <a:avLst/>
          </a:prstGeom>
          <a:noFill/>
          <a:ln w="25400"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Шестиугольник 9">
            <a:hlinkClick r:id="rId7" action="ppaction://hlinksldjump"/>
          </p:cNvPr>
          <p:cNvSpPr/>
          <p:nvPr/>
        </p:nvSpPr>
        <p:spPr>
          <a:xfrm>
            <a:off x="632032" y="2630044"/>
            <a:ext cx="2131721" cy="733815"/>
          </a:xfrm>
          <a:prstGeom prst="hexagon">
            <a:avLst/>
          </a:prstGeom>
          <a:noFill/>
          <a:ln w="25400"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Шестиугольник 10">
            <a:hlinkClick r:id="rId8" action="ppaction://hlinksldjump"/>
          </p:cNvPr>
          <p:cNvSpPr/>
          <p:nvPr/>
        </p:nvSpPr>
        <p:spPr>
          <a:xfrm>
            <a:off x="6380247" y="2633041"/>
            <a:ext cx="2154955" cy="771128"/>
          </a:xfrm>
          <a:prstGeom prst="hexagon">
            <a:avLst/>
          </a:prstGeom>
          <a:noFill/>
          <a:ln w="25400"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Шестиугольник 11">
            <a:hlinkClick r:id="rId9" action="ppaction://hlinksldjump"/>
          </p:cNvPr>
          <p:cNvSpPr/>
          <p:nvPr/>
        </p:nvSpPr>
        <p:spPr>
          <a:xfrm>
            <a:off x="632032" y="4150235"/>
            <a:ext cx="2227724" cy="782898"/>
          </a:xfrm>
          <a:prstGeom prst="hexagon">
            <a:avLst/>
          </a:prstGeom>
          <a:noFill/>
          <a:ln w="25400"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Шестиугольник 12">
            <a:hlinkClick r:id="rId10" action="ppaction://hlinksldjump"/>
          </p:cNvPr>
          <p:cNvSpPr/>
          <p:nvPr/>
        </p:nvSpPr>
        <p:spPr>
          <a:xfrm>
            <a:off x="6246546" y="4145640"/>
            <a:ext cx="2288656" cy="792088"/>
          </a:xfrm>
          <a:prstGeom prst="hexagon">
            <a:avLst/>
          </a:prstGeom>
          <a:noFill/>
          <a:ln w="25400"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36851" y="2564904"/>
            <a:ext cx="2398289" cy="95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Филологические (</a:t>
            </a:r>
            <a:r>
              <a:rPr lang="ru-RU" sz="23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лингвистические) словари</a:t>
            </a:r>
            <a:endParaRPr lang="ru-RU" sz="23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1818958" y="5328787"/>
            <a:ext cx="1652498" cy="690377"/>
          </a:xfrm>
          <a:prstGeom prst="hexagon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pc="50" dirty="0">
              <a:solidFill>
                <a:srgbClr val="6B633D"/>
              </a:solidFill>
            </a:endParaRPr>
          </a:p>
        </p:txBody>
      </p:sp>
      <p:sp>
        <p:nvSpPr>
          <p:cNvPr id="21" name="Шестиугольник 20">
            <a:hlinkClick r:id="rId11" action="ppaction://hlinksldjump"/>
          </p:cNvPr>
          <p:cNvSpPr/>
          <p:nvPr/>
        </p:nvSpPr>
        <p:spPr>
          <a:xfrm>
            <a:off x="5040448" y="5335561"/>
            <a:ext cx="3079279" cy="715149"/>
          </a:xfrm>
          <a:prstGeom prst="hexagon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pc="50" dirty="0">
              <a:solidFill>
                <a:srgbClr val="6B633D"/>
              </a:solidFill>
            </a:endParaRPr>
          </a:p>
        </p:txBody>
      </p:sp>
      <p:sp>
        <p:nvSpPr>
          <p:cNvPr id="24" name="Шестиугольник 23">
            <a:hlinkClick r:id="rId12" action="ppaction://hlinksldjump"/>
          </p:cNvPr>
          <p:cNvSpPr/>
          <p:nvPr/>
        </p:nvSpPr>
        <p:spPr>
          <a:xfrm>
            <a:off x="3460999" y="4636241"/>
            <a:ext cx="2305242" cy="415499"/>
          </a:xfrm>
          <a:prstGeom prst="hexagon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B633D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2055317" y="1962114"/>
            <a:ext cx="1791210" cy="465845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625070" y="1461314"/>
            <a:ext cx="0" cy="973863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5377633" y="1992573"/>
            <a:ext cx="1787442" cy="435387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6" idx="1"/>
            <a:endCxn id="10" idx="0"/>
          </p:cNvCxnSpPr>
          <p:nvPr/>
        </p:nvCxnSpPr>
        <p:spPr>
          <a:xfrm flipH="1" flipV="1">
            <a:off x="2763753" y="2996952"/>
            <a:ext cx="440095" cy="3536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6" idx="3"/>
            <a:endCxn id="11" idx="3"/>
          </p:cNvCxnSpPr>
          <p:nvPr/>
        </p:nvCxnSpPr>
        <p:spPr>
          <a:xfrm>
            <a:off x="5940152" y="3000488"/>
            <a:ext cx="440095" cy="18117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12" idx="5"/>
          </p:cNvCxnSpPr>
          <p:nvPr/>
        </p:nvCxnSpPr>
        <p:spPr>
          <a:xfrm flipH="1">
            <a:off x="2664032" y="3305889"/>
            <a:ext cx="828068" cy="844346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endCxn id="13" idx="4"/>
          </p:cNvCxnSpPr>
          <p:nvPr/>
        </p:nvCxnSpPr>
        <p:spPr>
          <a:xfrm>
            <a:off x="5580112" y="3363859"/>
            <a:ext cx="864456" cy="781781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2664033" y="3573016"/>
            <a:ext cx="1182494" cy="1755771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6" idx="2"/>
          </p:cNvCxnSpPr>
          <p:nvPr/>
        </p:nvCxnSpPr>
        <p:spPr>
          <a:xfrm>
            <a:off x="4572000" y="3573016"/>
            <a:ext cx="0" cy="1030223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5292080" y="3573016"/>
            <a:ext cx="1296144" cy="1755771"/>
          </a:xfrm>
          <a:prstGeom prst="straightConnector1">
            <a:avLst/>
          </a:prstGeom>
          <a:ln w="25400">
            <a:solidFill>
              <a:srgbClr val="6B63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трелка вправо 18">
            <a:hlinkClick r:id="rId13" action="ppaction://hlinksldjump"/>
          </p:cNvPr>
          <p:cNvSpPr/>
          <p:nvPr/>
        </p:nvSpPr>
        <p:spPr>
          <a:xfrm>
            <a:off x="8218895" y="5981802"/>
            <a:ext cx="432048" cy="288032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522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548" y="1556792"/>
            <a:ext cx="8064896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всех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словарей.</a:t>
            </a:r>
          </a:p>
          <a:p>
            <a:pPr algn="ctr">
              <a:lnSpc>
                <a:spcPct val="9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Первый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большой толковый словарь русского языка появился в конце 17 века и включал 43257 слов.</a:t>
            </a:r>
          </a:p>
          <a:p>
            <a:pPr algn="ctr"/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Он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толкует» объясняет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значения слов и даёт им определённые характеристики. </a:t>
            </a:r>
            <a:endParaRPr lang="ru-RU" sz="24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Является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одним из древнейших среди словарей, потому что необходимость в толковании слов у людей появилась очень давно.</a:t>
            </a:r>
          </a:p>
          <a:p>
            <a:pPr algn="ctr"/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Существует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несколько значимых толковых словарей русского языка, но «Толковый словарь живого великорусского языка» В.И. Даля и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русского языка» С.И. Ожегова являются самыми популярными.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51908" y="692696"/>
            <a:ext cx="3168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40" dirty="0">
                <a:solidFill>
                  <a:srgbClr val="6B633D"/>
                </a:solidFill>
                <a:latin typeface="Monotype Corsiva" panose="03010101010201010101" pitchFamily="66" charset="0"/>
              </a:rPr>
              <a:t>Толковый </a:t>
            </a:r>
            <a:r>
              <a:rPr lang="ru-RU" sz="3200" b="1" spc="4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</a:t>
            </a:r>
            <a:endParaRPr lang="ru-RU" sz="3200" b="1" spc="4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0391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28894"/>
            <a:ext cx="4114800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Над своим словарем В. И. Даль работал 53 года с 1819 года.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В словаре около 200 000 слов.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Для толкования слов Даль использовал около 30 000 пословиц, поговорок и загадок русского народа.</a:t>
            </a:r>
            <a:endParaRPr lang="ru-RU" sz="24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3232"/>
          </a:xfrm>
        </p:spPr>
        <p:txBody>
          <a:bodyPr>
            <a:normAutofit/>
          </a:bodyPr>
          <a:lstStyle/>
          <a:p>
            <a:pPr algn="ctr"/>
            <a:r>
              <a:rPr lang="ru-RU" sz="36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Даля</a:t>
            </a:r>
            <a:endParaRPr lang="ru-RU" sz="36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Эдгар\Desktop\1872._Портрет_писателя_Владимира_Ивановича_Да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9536" y="1097870"/>
            <a:ext cx="3155487" cy="3699282"/>
          </a:xfrm>
          <a:prstGeom prst="rect">
            <a:avLst/>
          </a:prstGeom>
          <a:noFill/>
        </p:spPr>
      </p:pic>
      <p:pic>
        <p:nvPicPr>
          <p:cNvPr id="1027" name="Picture 3" descr="C:\Users\Эдгар\Desktop\img_others493bb7dfd25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1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46954" y="3691876"/>
            <a:ext cx="1896981" cy="28334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61593" y="4977059"/>
            <a:ext cx="410629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Владимир Иванович </a:t>
            </a: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Даль </a:t>
            </a:r>
            <a:endParaRPr lang="ru-RU" sz="20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(1801 - 1872</a:t>
            </a: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) </a:t>
            </a: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- </a:t>
            </a: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русский </a:t>
            </a: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писатель, этнограф и лексикограф, собиратель фольклора, военный врач.</a:t>
            </a:r>
          </a:p>
        </p:txBody>
      </p:sp>
    </p:spTree>
    <p:extLst>
      <p:ext uri="{BB962C8B-B14F-4D97-AF65-F5344CB8AC3E}">
        <p14:creationId xmlns:p14="http://schemas.microsoft.com/office/powerpoint/2010/main" val="3165148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8666" y="548680"/>
            <a:ext cx="326309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Ожегова</a:t>
            </a:r>
            <a:endParaRPr lang="ru-RU" sz="36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1661" y="4781763"/>
            <a:ext cx="418548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Сергей Иванович Ожегов </a:t>
            </a: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(1900 - 1964) - </a:t>
            </a:r>
          </a:p>
          <a:p>
            <a:pPr algn="ctr">
              <a:lnSpc>
                <a:spcPct val="80000"/>
              </a:lnSpc>
            </a:pPr>
            <a:r>
              <a:rPr lang="ru-RU" sz="20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советский </a:t>
            </a:r>
            <a:r>
              <a:rPr lang="ru-RU" sz="20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лингвист, лексикограф, доктор филологических наук, профессор.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040" r="17496"/>
          <a:stretch/>
        </p:blipFill>
        <p:spPr>
          <a:xfrm flipH="1">
            <a:off x="5417840" y="1325648"/>
            <a:ext cx="2913133" cy="3341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293096"/>
            <a:ext cx="2133811" cy="20924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7453" y="1484398"/>
            <a:ext cx="466226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Словарь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Ожегова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даёт толкование значения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слова,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приводит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примеры употребления слова в речи, фразеологические сочетания,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основные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грамматические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формы,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указывающие на сферу употребления слова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. Словарь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Ожегова лёг в основу многих переводных словарей.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Издание содержит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57 000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слов. </a:t>
            </a:r>
            <a:endParaRPr lang="ru-RU" sz="24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8319914" y="6045098"/>
            <a:ext cx="360040" cy="265004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5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6423" y="620688"/>
            <a:ext cx="6646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Орфографический словарь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3494" y="1433131"/>
            <a:ext cx="7272808" cy="188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Функция орфографического словаря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-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показать правильное написание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слова, 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правильное образование грамматических форм, двоякое допустимое ударение.</a:t>
            </a:r>
          </a:p>
          <a:p>
            <a:pPr algn="ctr">
              <a:lnSpc>
                <a:spcPct val="80000"/>
              </a:lnSpc>
            </a:pP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Наиболее популярными орфографическими словарями являются словари под редакцией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Д. Н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. Ушакова, </a:t>
            </a:r>
            <a:endParaRPr lang="ru-RU" sz="2400" b="1" spc="50" dirty="0" smtClean="0">
              <a:solidFill>
                <a:srgbClr val="6B633D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С. Е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. Крючкова,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С. Г</a:t>
            </a:r>
            <a:r>
              <a:rPr lang="ru-RU" sz="2400" b="1" spc="50" dirty="0">
                <a:solidFill>
                  <a:srgbClr val="6B633D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spc="50" dirty="0" smtClean="0">
                <a:solidFill>
                  <a:srgbClr val="6B633D"/>
                </a:solidFill>
                <a:latin typeface="Monotype Corsiva" panose="03010101010201010101" pitchFamily="66" charset="0"/>
              </a:rPr>
              <a:t>Бархударова.</a:t>
            </a:r>
            <a:endParaRPr lang="ru-RU" sz="2400" b="1" spc="50" dirty="0">
              <a:solidFill>
                <a:srgbClr val="6B633D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4687"/>
          <a:stretch/>
        </p:blipFill>
        <p:spPr>
          <a:xfrm>
            <a:off x="1691680" y="3578475"/>
            <a:ext cx="1669394" cy="25219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896" y="3578475"/>
            <a:ext cx="1731394" cy="2579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128" y="3578475"/>
            <a:ext cx="2113551" cy="2579776"/>
          </a:xfrm>
          <a:prstGeom prst="rect">
            <a:avLst/>
          </a:prstGeom>
        </p:spPr>
      </p:pic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>
            <a:off x="8194517" y="6017793"/>
            <a:ext cx="360040" cy="280916"/>
          </a:xfrm>
          <a:prstGeom prst="rightArrow">
            <a:avLst/>
          </a:prstGeom>
          <a:noFill/>
          <a:ln>
            <a:solidFill>
              <a:srgbClr val="6B6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816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974806"/>
      </a:accent6>
      <a:hlink>
        <a:srgbClr val="002060"/>
      </a:hlink>
      <a:folHlink>
        <a:srgbClr val="C0000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</TotalTime>
  <Words>2182</Words>
  <Application>Microsoft Office PowerPoint</Application>
  <PresentationFormat>Экран (4:3)</PresentationFormat>
  <Paragraphs>149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Словари раскрывают секреты русского языка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Словарь Даля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Детская</cp:lastModifiedBy>
  <cp:revision>220</cp:revision>
  <dcterms:created xsi:type="dcterms:W3CDTF">2013-08-20T22:02:58Z</dcterms:created>
  <dcterms:modified xsi:type="dcterms:W3CDTF">2017-05-05T09:48:45Z</dcterms:modified>
</cp:coreProperties>
</file>